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90" r:id="rId29"/>
    <p:sldId id="284" r:id="rId30"/>
    <p:sldId id="291" r:id="rId31"/>
    <p:sldId id="285" r:id="rId32"/>
    <p:sldId id="286" r:id="rId33"/>
    <p:sldId id="292" r:id="rId34"/>
    <p:sldId id="287" r:id="rId35"/>
    <p:sldId id="293" r:id="rId36"/>
    <p:sldId id="288" r:id="rId37"/>
    <p:sldId id="294" r:id="rId38"/>
    <p:sldId id="289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F95E8-2C6C-4AAE-8CCF-AD66C4E44282}" type="datetimeFigureOut">
              <a:rPr lang="en-US" smtClean="0"/>
              <a:pPr/>
              <a:t>11/07/2011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CA89-4D90-4ED7-9FFA-C1F3AD381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458200" cy="321945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514600"/>
            <a:ext cx="8458200" cy="321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5105400"/>
            <a:ext cx="8458200" cy="1314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Thạc</a:t>
            </a:r>
            <a:r>
              <a:rPr kumimoji="0" lang="en-US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9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sỹ</a:t>
            </a:r>
            <a:r>
              <a:rPr kumimoji="0" lang="en-US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Nguyen Thi </a:t>
            </a:r>
            <a:r>
              <a:rPr kumimoji="0" lang="en-US" sz="2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Hao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lvl="0" algn="r">
              <a:spcBef>
                <a:spcPct val="0"/>
              </a:spcBef>
            </a:pPr>
            <a:r>
              <a:rPr lang="en-US" sz="25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Đại</a:t>
            </a:r>
            <a:r>
              <a:rPr lang="en-US" sz="25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25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Khoa</a:t>
            </a:r>
            <a:r>
              <a:rPr lang="en-US" sz="25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25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Xã</a:t>
            </a:r>
            <a:r>
              <a:rPr lang="en-US" sz="25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hội</a:t>
            </a:r>
            <a:r>
              <a:rPr lang="en-US" sz="25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văn</a:t>
            </a:r>
            <a:r>
              <a:rPr lang="en-US" sz="2500" dirty="0" smtClean="0">
                <a:latin typeface="Times New Roman" pitchFamily="18" charset="0"/>
                <a:ea typeface="+mj-ea"/>
                <a:cs typeface="Times New Roman" pitchFamily="18" charset="0"/>
              </a:rPr>
              <a:t> TP.HCM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95600" y="228600"/>
            <a:ext cx="4191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Hệ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thống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quả</a:t>
            </a:r>
            <a:endParaRPr lang="en-US" sz="3200" dirty="0"/>
          </a:p>
        </p:txBody>
      </p:sp>
      <p:cxnSp>
        <p:nvCxnSpPr>
          <p:cNvPr id="8" name="Straight Arrow Connector 7"/>
          <p:cNvCxnSpPr>
            <a:stCxn id="4" idx="2"/>
            <a:endCxn id="16" idx="0"/>
          </p:cNvCxnSpPr>
          <p:nvPr/>
        </p:nvCxnSpPr>
        <p:spPr>
          <a:xfrm rot="5400000">
            <a:off x="3581400" y="1257300"/>
            <a:ext cx="12192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29200" y="1447800"/>
            <a:ext cx="1752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981200" y="26670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334000" y="26670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16" idx="2"/>
          </p:cNvCxnSpPr>
          <p:nvPr/>
        </p:nvCxnSpPr>
        <p:spPr>
          <a:xfrm rot="5400000">
            <a:off x="2152650" y="3562350"/>
            <a:ext cx="914400" cy="1562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2"/>
          </p:cNvCxnSpPr>
          <p:nvPr/>
        </p:nvCxnSpPr>
        <p:spPr>
          <a:xfrm rot="16200000" flipH="1">
            <a:off x="3638550" y="3638550"/>
            <a:ext cx="9144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2"/>
          </p:cNvCxnSpPr>
          <p:nvPr/>
        </p:nvCxnSpPr>
        <p:spPr>
          <a:xfrm rot="5400000">
            <a:off x="2914650" y="432435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143000" y="4800600"/>
            <a:ext cx="1447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67000" y="4800600"/>
            <a:ext cx="1295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62400" y="4800600"/>
            <a:ext cx="1295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5657850" y="3562350"/>
            <a:ext cx="914400" cy="1562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7143750" y="3638550"/>
            <a:ext cx="9144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6419850" y="432435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467600" y="4800600"/>
            <a:ext cx="1295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24600" y="4800600"/>
            <a:ext cx="1447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05400" y="4800600"/>
            <a:ext cx="1295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4)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Thành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lập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thống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Lãnh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đạo</a:t>
            </a:r>
            <a:r>
              <a:rPr lang="en-US" b="1" i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Xây</a:t>
            </a:r>
            <a:r>
              <a:rPr lang="en-US" b="1" i="1" dirty="0" smtClean="0"/>
              <a:t> </a:t>
            </a:r>
            <a:r>
              <a:rPr lang="en-US" b="1" i="1" dirty="0" err="1" smtClean="0"/>
              <a:t>dựng</a:t>
            </a:r>
            <a:r>
              <a:rPr lang="en-US" b="1" i="1" dirty="0" smtClean="0"/>
              <a:t> </a:t>
            </a:r>
            <a:r>
              <a:rPr lang="en-US" b="1" i="1" dirty="0" err="1" smtClean="0"/>
              <a:t>kế</a:t>
            </a:r>
            <a:r>
              <a:rPr lang="en-US" b="1" i="1" dirty="0" smtClean="0"/>
              <a:t> </a:t>
            </a:r>
            <a:r>
              <a:rPr lang="en-US" b="1" i="1" dirty="0" err="1" smtClean="0"/>
              <a:t>hoạch</a:t>
            </a:r>
            <a:r>
              <a:rPr lang="en-US" b="1" i="1" dirty="0" smtClean="0"/>
              <a:t> </a:t>
            </a:r>
            <a:r>
              <a:rPr lang="en-US" b="1" i="1" dirty="0" err="1" smtClean="0"/>
              <a:t>chiến</a:t>
            </a:r>
            <a:r>
              <a:rPr lang="en-US" b="1" i="1" dirty="0" smtClean="0"/>
              <a:t> </a:t>
            </a:r>
            <a:r>
              <a:rPr lang="en-US" b="1" i="1" dirty="0" err="1" smtClean="0"/>
              <a:t>lược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Tập</a:t>
            </a:r>
            <a:r>
              <a:rPr lang="en-US" b="1" i="1" dirty="0" smtClean="0"/>
              <a:t> </a:t>
            </a:r>
            <a:r>
              <a:rPr lang="en-US" b="1" i="1" dirty="0" err="1" smtClean="0"/>
              <a:t>trung</a:t>
            </a:r>
            <a:r>
              <a:rPr lang="en-US" b="1" i="1" dirty="0" smtClean="0"/>
              <a:t> </a:t>
            </a:r>
            <a:r>
              <a:rPr lang="en-US" b="1" i="1" dirty="0" err="1" smtClean="0"/>
              <a:t>vào</a:t>
            </a:r>
            <a:r>
              <a:rPr lang="en-US" b="1" i="1" dirty="0" smtClean="0"/>
              <a:t> </a:t>
            </a:r>
            <a:r>
              <a:rPr lang="en-US" b="1" i="1" dirty="0" err="1" smtClean="0"/>
              <a:t>khách</a:t>
            </a:r>
            <a:r>
              <a:rPr lang="en-US" b="1" i="1" dirty="0" smtClean="0"/>
              <a:t> </a:t>
            </a:r>
            <a:r>
              <a:rPr lang="en-US" b="1" i="1" dirty="0" err="1" smtClean="0"/>
              <a:t>hàng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2964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err="1" smtClean="0"/>
              <a:t>Đo</a:t>
            </a:r>
            <a:r>
              <a:rPr lang="en-US" b="1" i="1" dirty="0" smtClean="0"/>
              <a:t> </a:t>
            </a:r>
            <a:r>
              <a:rPr lang="en-US" b="1" i="1" dirty="0" err="1" smtClean="0"/>
              <a:t>lường</a:t>
            </a:r>
            <a:r>
              <a:rPr lang="en-US" b="1" i="1" dirty="0" smtClean="0"/>
              <a:t>, </a:t>
            </a:r>
            <a:r>
              <a:rPr lang="en-US" b="1" i="1" dirty="0" err="1" smtClean="0"/>
              <a:t>đánh</a:t>
            </a:r>
            <a:r>
              <a:rPr lang="en-US" b="1" i="1" dirty="0" smtClean="0"/>
              <a:t> </a:t>
            </a:r>
            <a:r>
              <a:rPr lang="en-US" b="1" i="1" dirty="0" err="1" smtClean="0"/>
              <a:t>giá</a:t>
            </a:r>
            <a:r>
              <a:rPr lang="en-US" b="1" i="1" dirty="0" smtClean="0"/>
              <a:t>, </a:t>
            </a:r>
            <a:r>
              <a:rPr lang="en-US" b="1" i="1" dirty="0" err="1" smtClean="0"/>
              <a:t>và</a:t>
            </a:r>
            <a:r>
              <a:rPr lang="en-US" b="1" i="1" dirty="0" smtClean="0"/>
              <a:t> </a:t>
            </a:r>
            <a:r>
              <a:rPr lang="en-US" b="1" i="1" dirty="0" err="1" smtClean="0"/>
              <a:t>quản</a:t>
            </a:r>
            <a:r>
              <a:rPr lang="en-US" b="1" i="1" dirty="0" smtClean="0"/>
              <a:t> </a:t>
            </a:r>
            <a:r>
              <a:rPr lang="en-US" b="1" i="1" dirty="0" err="1" smtClean="0"/>
              <a:t>lý</a:t>
            </a:r>
            <a:r>
              <a:rPr lang="en-US" b="1" i="1" dirty="0" smtClean="0"/>
              <a:t> tri </a:t>
            </a:r>
            <a:r>
              <a:rPr lang="en-US" b="1" i="1" dirty="0" err="1" smtClean="0"/>
              <a:t>thức</a:t>
            </a:r>
            <a:r>
              <a:rPr lang="en-US" b="1" i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4837"/>
            <a:ext cx="8991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92162"/>
          </a:xfrm>
        </p:spPr>
        <p:txBody>
          <a:bodyPr>
            <a:normAutofit/>
          </a:bodyPr>
          <a:lstStyle/>
          <a:p>
            <a:r>
              <a:rPr lang="en-US" b="1" i="1" dirty="0" err="1" smtClean="0"/>
              <a:t>Tập</a:t>
            </a:r>
            <a:r>
              <a:rPr lang="en-US" b="1" i="1" dirty="0" smtClean="0"/>
              <a:t> </a:t>
            </a:r>
            <a:r>
              <a:rPr lang="en-US" b="1" i="1" dirty="0" err="1" smtClean="0"/>
              <a:t>trung</a:t>
            </a:r>
            <a:r>
              <a:rPr lang="en-US" b="1" i="1" dirty="0" smtClean="0"/>
              <a:t> </a:t>
            </a:r>
            <a:r>
              <a:rPr lang="en-US" b="1" i="1" dirty="0" err="1" smtClean="0"/>
              <a:t>lực</a:t>
            </a:r>
            <a:r>
              <a:rPr lang="en-US" b="1" i="1" dirty="0" smtClean="0"/>
              <a:t> </a:t>
            </a:r>
            <a:r>
              <a:rPr lang="en-US" b="1" i="1" dirty="0" err="1" smtClean="0"/>
              <a:t>lượng</a:t>
            </a:r>
            <a:r>
              <a:rPr lang="en-US" b="1" i="1" dirty="0" smtClean="0"/>
              <a:t> </a:t>
            </a:r>
            <a:r>
              <a:rPr lang="en-US" b="1" i="1" dirty="0" err="1" smtClean="0"/>
              <a:t>lao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động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Tập</a:t>
            </a:r>
            <a:r>
              <a:rPr lang="en-US" b="1" i="1" dirty="0" smtClean="0"/>
              <a:t> </a:t>
            </a:r>
            <a:r>
              <a:rPr lang="en-US" b="1" i="1" dirty="0" err="1" smtClean="0"/>
              <a:t>trung</a:t>
            </a:r>
            <a:r>
              <a:rPr lang="en-US" b="1" i="1" dirty="0" smtClean="0"/>
              <a:t> </a:t>
            </a:r>
            <a:r>
              <a:rPr lang="en-US" b="1" i="1" dirty="0" err="1" smtClean="0"/>
              <a:t>điều</a:t>
            </a:r>
            <a:r>
              <a:rPr lang="en-US" b="1" i="1" dirty="0" smtClean="0"/>
              <a:t> </a:t>
            </a:r>
            <a:r>
              <a:rPr lang="en-US" b="1" i="1" dirty="0" err="1" smtClean="0"/>
              <a:t>hành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err="1" smtClean="0"/>
              <a:t>Kết</a:t>
            </a:r>
            <a:r>
              <a:rPr lang="en-US" b="1" i="1" dirty="0" smtClean="0"/>
              <a:t> </a:t>
            </a:r>
            <a:r>
              <a:rPr lang="en-US" b="1" i="1" dirty="0" err="1" smtClean="0"/>
              <a:t>quả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Tuy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GDĐH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1986.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GDĐT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2004.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2011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– 2020.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0"/>
            <a:ext cx="8229600" cy="7620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sz="7200" dirty="0" err="1" smtClean="0"/>
              <a:t>Hình</a:t>
            </a:r>
            <a:r>
              <a:rPr lang="en-US" sz="7200" dirty="0" smtClean="0"/>
              <a:t> </a:t>
            </a:r>
            <a:r>
              <a:rPr lang="en-US" sz="7200" dirty="0"/>
              <a:t>2. </a:t>
            </a:r>
            <a:r>
              <a:rPr lang="en-US" sz="7200" dirty="0" err="1" smtClean="0"/>
              <a:t>Hệ</a:t>
            </a:r>
            <a:r>
              <a:rPr lang="en-US" sz="7200" dirty="0" smtClean="0"/>
              <a:t> </a:t>
            </a:r>
            <a:r>
              <a:rPr lang="en-US" sz="7200" dirty="0" err="1" smtClean="0"/>
              <a:t>thống</a:t>
            </a:r>
            <a:r>
              <a:rPr lang="en-US" sz="7200" dirty="0" smtClean="0"/>
              <a:t> </a:t>
            </a:r>
            <a:r>
              <a:rPr lang="en-US" sz="7200" dirty="0" err="1" smtClean="0"/>
              <a:t>kiểm</a:t>
            </a:r>
            <a:r>
              <a:rPr lang="en-US" sz="7200" dirty="0" smtClean="0"/>
              <a:t> </a:t>
            </a:r>
            <a:r>
              <a:rPr lang="en-US" sz="7200" dirty="0" err="1" smtClean="0"/>
              <a:t>định</a:t>
            </a:r>
            <a:r>
              <a:rPr lang="en-US" sz="7200" dirty="0" smtClean="0"/>
              <a:t> </a:t>
            </a:r>
            <a:r>
              <a:rPr lang="en-US" sz="7200" dirty="0" err="1" smtClean="0"/>
              <a:t>đề</a:t>
            </a:r>
            <a:r>
              <a:rPr lang="en-US" sz="7200" dirty="0" smtClean="0"/>
              <a:t> </a:t>
            </a:r>
            <a:r>
              <a:rPr lang="en-US" sz="7200" dirty="0" err="1" smtClean="0"/>
              <a:t>xuất</a:t>
            </a:r>
            <a:r>
              <a:rPr lang="en-US" sz="7200" dirty="0" smtClean="0"/>
              <a:t> </a:t>
            </a:r>
            <a:r>
              <a:rPr lang="en-US" sz="7200" dirty="0" err="1" smtClean="0"/>
              <a:t>cho</a:t>
            </a:r>
            <a:r>
              <a:rPr lang="en-US" sz="7200" dirty="0" smtClean="0"/>
              <a:t> </a:t>
            </a:r>
            <a:r>
              <a:rPr lang="en-US" sz="7200" dirty="0" err="1" smtClean="0"/>
              <a:t>các</a:t>
            </a:r>
            <a:r>
              <a:rPr lang="en-US" sz="7200" dirty="0" smtClean="0"/>
              <a:t> </a:t>
            </a:r>
            <a:r>
              <a:rPr lang="en-US" sz="7200" dirty="0" err="1" smtClean="0"/>
              <a:t>trường</a:t>
            </a:r>
            <a:r>
              <a:rPr lang="en-US" sz="7200" dirty="0" smtClean="0"/>
              <a:t> </a:t>
            </a:r>
            <a:r>
              <a:rPr lang="en-US" sz="7200" dirty="0" err="1" smtClean="0"/>
              <a:t>Đại</a:t>
            </a:r>
            <a:r>
              <a:rPr lang="en-US" sz="7200" dirty="0" smtClean="0"/>
              <a:t> </a:t>
            </a:r>
            <a:r>
              <a:rPr lang="en-US" sz="7200" dirty="0" err="1" smtClean="0"/>
              <a:t>học</a:t>
            </a:r>
            <a:r>
              <a:rPr lang="en-US" sz="7200" dirty="0" smtClean="0"/>
              <a:t> </a:t>
            </a:r>
            <a:r>
              <a:rPr lang="en-US" sz="7200" dirty="0" err="1" smtClean="0"/>
              <a:t>và</a:t>
            </a:r>
            <a:r>
              <a:rPr lang="en-US" sz="7200" dirty="0" smtClean="0"/>
              <a:t> Trung </a:t>
            </a:r>
            <a:r>
              <a:rPr lang="en-US" sz="7200" dirty="0" err="1" smtClean="0"/>
              <a:t>cấp</a:t>
            </a:r>
            <a:r>
              <a:rPr lang="en-US" sz="7200" dirty="0" smtClean="0"/>
              <a:t> </a:t>
            </a:r>
            <a:r>
              <a:rPr lang="en-US" sz="7200" dirty="0" err="1" smtClean="0"/>
              <a:t>chuyên</a:t>
            </a:r>
            <a:r>
              <a:rPr lang="en-US" sz="7200" dirty="0" smtClean="0"/>
              <a:t> </a:t>
            </a:r>
            <a:r>
              <a:rPr lang="en-US" sz="7200" dirty="0" err="1" smtClean="0"/>
              <a:t>nghiệp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33347" y="381000"/>
            <a:ext cx="8229654" cy="5562600"/>
            <a:chOff x="1752" y="9553"/>
            <a:chExt cx="9548" cy="6135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752" y="9553"/>
              <a:ext cx="9506" cy="4171"/>
              <a:chOff x="1752" y="10081"/>
              <a:chExt cx="9506" cy="4171"/>
            </a:xfrm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4549" y="10081"/>
                <a:ext cx="3927" cy="10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Bộ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GDĐT</a:t>
                </a:r>
                <a:endPara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Triển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khai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hệ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thống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quản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lý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chất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lượng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giáo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dục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quốc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gia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549" y="11499"/>
                <a:ext cx="3927" cy="10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Hội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đồng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Quốc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gia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Kiểm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định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giáo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dục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1752" y="13106"/>
                <a:ext cx="3919" cy="114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Nhà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nước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tài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trợ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các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tổ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chức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để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kiểm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định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endPara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(</a:t>
                </a: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Từ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2011 </a:t>
                </a: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dến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2015)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7331" y="13124"/>
                <a:ext cx="3927" cy="10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Các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tổ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chức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tư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nhân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tự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chi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trả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cho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việc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kiểm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định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chất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lượng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(</a:t>
                </a: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Từ</a:t>
                </a: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 2016 </a:t>
                </a: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năm</a:t>
                </a:r>
                <a:r>
                  <a:rPr kumimoji="0" lang="en-US" altLang="zh-CN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Arial" pitchFamily="34" charset="0"/>
                  </a:rPr>
                  <a:t> 2020)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2" name="AutoShape 8"/>
              <p:cNvCxnSpPr>
                <a:cxnSpLocks noChangeShapeType="1"/>
              </p:cNvCxnSpPr>
              <p:nvPr/>
            </p:nvCxnSpPr>
            <p:spPr bwMode="auto">
              <a:xfrm>
                <a:off x="6513" y="11096"/>
                <a:ext cx="0" cy="40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</p:cxnSp>
          <p:cxnSp>
            <p:nvCxnSpPr>
              <p:cNvPr id="1033" name="AutoShape 9"/>
              <p:cNvCxnSpPr>
                <a:cxnSpLocks noChangeShapeType="1"/>
              </p:cNvCxnSpPr>
              <p:nvPr/>
            </p:nvCxnSpPr>
            <p:spPr bwMode="auto">
              <a:xfrm>
                <a:off x="6513" y="12514"/>
                <a:ext cx="2749" cy="6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 rot="10800000" flipV="1">
                <a:off x="4139" y="12514"/>
                <a:ext cx="2385" cy="5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1811" y="13611"/>
              <a:ext cx="9489" cy="2077"/>
              <a:chOff x="1811" y="13611"/>
              <a:chExt cx="9489" cy="2077"/>
            </a:xfrm>
          </p:grpSpPr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1811" y="14673"/>
                <a:ext cx="1549" cy="10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Các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cơ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sở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giáo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dục</a:t>
                </a:r>
                <a:endPara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717" y="14673"/>
                <a:ext cx="1489" cy="10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Các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trường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đại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học</a:t>
                </a:r>
                <a:endPara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582" y="14673"/>
                <a:ext cx="1952" cy="10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Cơ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sở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nghiên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cứu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đào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tạo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chương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trình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tiến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sĩ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7854" y="14673"/>
                <a:ext cx="1625" cy="10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Chương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trình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cao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đẳng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3 </a:t>
                </a:r>
                <a:r>
                  <a:rPr kumimoji="0" lang="en-US" altLang="zh-CN" sz="16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năm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9762" y="14673"/>
                <a:ext cx="1538" cy="101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Trường</a:t>
                </a:r>
                <a:r>
                  <a:rPr kumimoji="0" lang="en-US" altLang="zh-CN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Trun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g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cấp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chuyên</a:t>
                </a:r>
                <a:r>
                  <a:rPr lang="en-US" altLang="zh-CN" sz="1600" dirty="0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 </a:t>
                </a:r>
                <a:r>
                  <a:rPr lang="en-US" altLang="zh-CN" sz="1600" dirty="0" err="1" smtClean="0">
                    <a:latin typeface="Calibri" pitchFamily="34" charset="0"/>
                    <a:ea typeface="SimSun" pitchFamily="2" charset="-122"/>
                    <a:cs typeface="Arial" pitchFamily="34" charset="0"/>
                  </a:rPr>
                  <a:t>nghiệp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41" name="Group 17"/>
              <p:cNvGrpSpPr>
                <a:grpSpLocks/>
              </p:cNvGrpSpPr>
              <p:nvPr/>
            </p:nvGrpSpPr>
            <p:grpSpPr bwMode="auto">
              <a:xfrm>
                <a:off x="2498" y="13708"/>
                <a:ext cx="8018" cy="965"/>
                <a:chOff x="2498" y="13708"/>
                <a:chExt cx="8018" cy="965"/>
              </a:xfrm>
            </p:grpSpPr>
            <p:cxnSp>
              <p:nvCxnSpPr>
                <p:cNvPr id="1042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3717" y="13708"/>
                  <a:ext cx="6799" cy="9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43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3717" y="13708"/>
                  <a:ext cx="4912" cy="9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44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717" y="13708"/>
                  <a:ext cx="2807" cy="9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45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3717" y="13708"/>
                  <a:ext cx="679" cy="9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46" name="AutoShape 22"/>
                <p:cNvCxnSpPr>
                  <a:cxnSpLocks noChangeShapeType="1"/>
                </p:cNvCxnSpPr>
                <p:nvPr/>
              </p:nvCxnSpPr>
              <p:spPr bwMode="auto">
                <a:xfrm flipH="1">
                  <a:off x="2498" y="13708"/>
                  <a:ext cx="1219" cy="9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047" name="Group 23"/>
              <p:cNvGrpSpPr>
                <a:grpSpLocks/>
              </p:cNvGrpSpPr>
              <p:nvPr/>
            </p:nvGrpSpPr>
            <p:grpSpPr bwMode="auto">
              <a:xfrm>
                <a:off x="2585" y="13611"/>
                <a:ext cx="7931" cy="1062"/>
                <a:chOff x="2585" y="13611"/>
                <a:chExt cx="7931" cy="1062"/>
              </a:xfrm>
            </p:grpSpPr>
            <p:cxnSp>
              <p:nvCxnSpPr>
                <p:cNvPr id="1048" name="AutoShape 24"/>
                <p:cNvCxnSpPr>
                  <a:cxnSpLocks noChangeShapeType="1"/>
                </p:cNvCxnSpPr>
                <p:nvPr/>
              </p:nvCxnSpPr>
              <p:spPr bwMode="auto">
                <a:xfrm flipH="1">
                  <a:off x="2585" y="13611"/>
                  <a:ext cx="6677" cy="10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49" name="AutoShape 25"/>
                <p:cNvCxnSpPr>
                  <a:cxnSpLocks noChangeShapeType="1"/>
                </p:cNvCxnSpPr>
                <p:nvPr/>
              </p:nvCxnSpPr>
              <p:spPr bwMode="auto">
                <a:xfrm flipH="1">
                  <a:off x="4396" y="13611"/>
                  <a:ext cx="4866" cy="10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50" name="AutoShape 26"/>
                <p:cNvCxnSpPr>
                  <a:cxnSpLocks noChangeShapeType="1"/>
                </p:cNvCxnSpPr>
                <p:nvPr/>
              </p:nvCxnSpPr>
              <p:spPr bwMode="auto">
                <a:xfrm flipH="1">
                  <a:off x="6513" y="13611"/>
                  <a:ext cx="2749" cy="10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51" name="AutoShape 27"/>
                <p:cNvCxnSpPr>
                  <a:cxnSpLocks noChangeShapeType="1"/>
                </p:cNvCxnSpPr>
                <p:nvPr/>
              </p:nvCxnSpPr>
              <p:spPr bwMode="auto">
                <a:xfrm flipH="1">
                  <a:off x="8629" y="13611"/>
                  <a:ext cx="633" cy="10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52" name="AutoShape 28"/>
                <p:cNvCxnSpPr>
                  <a:cxnSpLocks noChangeShapeType="1"/>
                </p:cNvCxnSpPr>
                <p:nvPr/>
              </p:nvCxnSpPr>
              <p:spPr bwMode="auto">
                <a:xfrm>
                  <a:off x="9262" y="13611"/>
                  <a:ext cx="1254" cy="106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Triển</a:t>
            </a:r>
            <a:r>
              <a:rPr lang="en-US" b="1" dirty="0" smtClean="0"/>
              <a:t> </a:t>
            </a:r>
            <a:r>
              <a:rPr lang="en-US" b="1" dirty="0" err="1" smtClean="0"/>
              <a:t>khai</a:t>
            </a:r>
            <a:r>
              <a:rPr lang="en-US" b="1" dirty="0" smtClean="0"/>
              <a:t> </a:t>
            </a:r>
            <a:r>
              <a:rPr lang="en-US" b="1" dirty="0" err="1" smtClean="0"/>
              <a:t>Mô</a:t>
            </a:r>
            <a:r>
              <a:rPr lang="en-US" b="1" dirty="0" smtClean="0"/>
              <a:t> </a:t>
            </a:r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Malcolm </a:t>
            </a:r>
            <a:r>
              <a:rPr lang="en-US" b="1" dirty="0" err="1"/>
              <a:t>Baldrige</a:t>
            </a:r>
            <a:r>
              <a:rPr lang="en-US" b="1" dirty="0"/>
              <a:t> Award Model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cơ</a:t>
            </a:r>
            <a:r>
              <a:rPr lang="en-US" b="1" dirty="0" smtClean="0"/>
              <a:t> </a:t>
            </a:r>
            <a:r>
              <a:rPr lang="en-US" b="1" dirty="0" err="1" smtClean="0"/>
              <a:t>sở</a:t>
            </a:r>
            <a:r>
              <a:rPr lang="en-US" b="1" dirty="0" smtClean="0"/>
              <a:t> </a:t>
            </a:r>
            <a:r>
              <a:rPr lang="en-US" b="1" dirty="0" err="1" smtClean="0"/>
              <a:t>giáo</a:t>
            </a:r>
            <a:r>
              <a:rPr lang="en-US" b="1" dirty="0" smtClean="0"/>
              <a:t> </a:t>
            </a:r>
            <a:r>
              <a:rPr lang="en-US" b="1" dirty="0" err="1" smtClean="0"/>
              <a:t>dục</a:t>
            </a:r>
            <a:r>
              <a:rPr lang="en-US" b="1" dirty="0" smtClean="0"/>
              <a:t> ĐH </a:t>
            </a:r>
            <a:r>
              <a:rPr lang="en-US" b="1" dirty="0" err="1" smtClean="0"/>
              <a:t>Việt</a:t>
            </a:r>
            <a:r>
              <a:rPr lang="en-US" b="1" dirty="0" smtClean="0"/>
              <a:t> Nam in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4754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6400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9436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839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ĐH,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Malcolm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Baldridge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Award Model,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5637"/>
            <a:ext cx="9144000" cy="5440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5440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991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991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839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839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sót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837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6637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khuynh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khuynh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Malcolm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Baldridge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Award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Malcolm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Baldridge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Award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Malcolm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Baldrige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1999,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Malcolm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Baldrige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89637"/>
            <a:ext cx="9144000" cy="639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dirty="0" err="1" smtClean="0"/>
              <a:t>Hình</a:t>
            </a:r>
            <a:r>
              <a:rPr lang="en-US" sz="2000" dirty="0" smtClean="0"/>
              <a:t> </a:t>
            </a:r>
            <a:r>
              <a:rPr lang="en-US" sz="2000" dirty="0"/>
              <a:t>1. 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tiêu</a:t>
            </a:r>
            <a:r>
              <a:rPr lang="en-US" sz="2000" dirty="0" smtClean="0"/>
              <a:t> </a:t>
            </a:r>
            <a:r>
              <a:rPr lang="en-US" sz="2000" dirty="0" err="1" smtClean="0"/>
              <a:t>chí</a:t>
            </a:r>
            <a:r>
              <a:rPr lang="en-US" sz="2000" dirty="0" smtClean="0"/>
              <a:t> </a:t>
            </a:r>
            <a:r>
              <a:rPr lang="en-US" sz="2000" dirty="0" err="1" smtClean="0"/>
              <a:t>giáo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 Malcolm </a:t>
            </a:r>
            <a:r>
              <a:rPr lang="en-US" sz="2000" dirty="0" err="1" smtClean="0"/>
              <a:t>Baldrige</a:t>
            </a:r>
            <a:r>
              <a:rPr lang="en-US" sz="2000" dirty="0" smtClean="0"/>
              <a:t> </a:t>
            </a:r>
            <a:r>
              <a:rPr lang="en-US" sz="2000" dirty="0"/>
              <a:t>education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khung</a:t>
            </a:r>
            <a:r>
              <a:rPr lang="en-US" sz="2000" dirty="0" smtClean="0"/>
              <a:t> </a:t>
            </a:r>
            <a:r>
              <a:rPr lang="en-US" sz="2000" dirty="0" err="1" smtClean="0"/>
              <a:t>kết</a:t>
            </a:r>
            <a:r>
              <a:rPr lang="en-US" sz="2000" dirty="0" smtClean="0"/>
              <a:t> </a:t>
            </a:r>
            <a:r>
              <a:rPr lang="en-US" sz="2000" dirty="0" err="1" smtClean="0"/>
              <a:t>quả</a:t>
            </a:r>
            <a:r>
              <a:rPr lang="en-US" sz="2000" dirty="0" smtClean="0"/>
              <a:t>: Quan </a:t>
            </a:r>
            <a:r>
              <a:rPr lang="en-US" sz="2000" dirty="0" err="1" smtClean="0"/>
              <a:t>điểm</a:t>
            </a:r>
            <a:r>
              <a:rPr lang="en-US" sz="2000" dirty="0" smtClean="0"/>
              <a:t> </a:t>
            </a:r>
            <a:r>
              <a:rPr lang="en-US" sz="2000" dirty="0" err="1" smtClean="0"/>
              <a:t>hệ</a:t>
            </a:r>
            <a:r>
              <a:rPr lang="en-US" sz="2000" dirty="0" smtClean="0"/>
              <a:t> </a:t>
            </a:r>
            <a:r>
              <a:rPr lang="en-US" sz="2000" dirty="0" err="1" smtClean="0"/>
              <a:t>thống</a:t>
            </a:r>
            <a:r>
              <a:rPr lang="en-US" sz="2000" dirty="0" smtClean="0"/>
              <a:t>. 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915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14600" y="762000"/>
            <a:ext cx="4191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Hồ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chức</a:t>
            </a:r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2514600" y="2895600"/>
            <a:ext cx="4191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Hệ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thống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quả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2514600" y="4953000"/>
            <a:ext cx="4191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Thành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lập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thống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Hồ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chức</a:t>
            </a:r>
            <a:endParaRPr lang="en-US" sz="3200" dirty="0"/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641</Words>
  <Application>Microsoft Office PowerPoint</Application>
  <PresentationFormat>On-screen Show (4:3)</PresentationFormat>
  <Paragraphs>156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Ứng dụng mô hình trong quản lý  giáo dục Đại học Việt Nam </vt:lpstr>
      <vt:lpstr>1. Giới thiệu.  </vt:lpstr>
      <vt:lpstr>Slide 3</vt:lpstr>
      <vt:lpstr>Slide 4</vt:lpstr>
      <vt:lpstr>2. Mô hình Malcolm Baldridge Award là gì? </vt:lpstr>
      <vt:lpstr>Slide 6</vt:lpstr>
      <vt:lpstr>Slide 7</vt:lpstr>
      <vt:lpstr>Slide 8</vt:lpstr>
      <vt:lpstr>Hồ sơ tổ chức </vt:lpstr>
      <vt:lpstr>Slide 10</vt:lpstr>
      <vt:lpstr>Thành lập hệ thống</vt:lpstr>
      <vt:lpstr>Lãnh đạo  </vt:lpstr>
      <vt:lpstr>Xây dựng kế hoạch chiến lược </vt:lpstr>
      <vt:lpstr>Tập trung vào khách hàng </vt:lpstr>
      <vt:lpstr>Đo lường, đánh giá, và quản lý tri thức  </vt:lpstr>
      <vt:lpstr>Tập trung lực lượng lao động</vt:lpstr>
      <vt:lpstr>Tập trung điều hành </vt:lpstr>
      <vt:lpstr>Kết quả</vt:lpstr>
      <vt:lpstr>3. Bối cảnh của quản lý chất lượng trong giáo dục Đại học Việt Nam</vt:lpstr>
      <vt:lpstr>Slide 20</vt:lpstr>
      <vt:lpstr>Slide 21</vt:lpstr>
      <vt:lpstr>Slide 22</vt:lpstr>
      <vt:lpstr>Slide 23</vt:lpstr>
      <vt:lpstr>4. Triển khai Mô hình  Malcolm Baldrige Award Model trong các cơ sở giáo dục ĐH Việt Nam in</vt:lpstr>
      <vt:lpstr>Lãnh đạo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MALCOLM BALDRIGE AWARD MODEL TO VIETNAM HIGHER EDUCATION QUALITY MANAGEMENT</dc:title>
  <dc:creator>HAO NGUYEN</dc:creator>
  <cp:lastModifiedBy>dkanh</cp:lastModifiedBy>
  <cp:revision>251</cp:revision>
  <dcterms:created xsi:type="dcterms:W3CDTF">2011-06-25T14:42:32Z</dcterms:created>
  <dcterms:modified xsi:type="dcterms:W3CDTF">2011-07-11T08:08:58Z</dcterms:modified>
</cp:coreProperties>
</file>